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6" r:id="rId5"/>
    <p:sldId id="267" r:id="rId6"/>
    <p:sldId id="264" r:id="rId7"/>
    <p:sldId id="268" r:id="rId8"/>
    <p:sldId id="262" r:id="rId9"/>
    <p:sldId id="257" r:id="rId10"/>
    <p:sldId id="269" r:id="rId11"/>
    <p:sldId id="261" r:id="rId12"/>
    <p:sldId id="270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329"/>
    <a:srgbClr val="0000FF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943" autoAdjust="0"/>
    <p:restoredTop sz="94648" autoAdjust="0"/>
  </p:normalViewPr>
  <p:slideViewPr>
    <p:cSldViewPr snapToGrid="0"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EE44E-4614-4E54-A05A-8E236B38E100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6A87FCC-8A45-495F-BBD9-33C467065169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Режим дня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88B5EE29-BC2D-4E8A-85B4-FB896CA3B56C}" type="parTrans" cxnId="{5B199ADD-C937-44ED-A6C5-470785570B1F}">
      <dgm:prSet/>
      <dgm:spPr/>
      <dgm:t>
        <a:bodyPr/>
        <a:lstStyle/>
        <a:p>
          <a:endParaRPr lang="ru-RU"/>
        </a:p>
      </dgm:t>
    </dgm:pt>
    <dgm:pt modelId="{D8DDE172-940D-4E5B-96F7-13DDB0D1E073}" type="sibTrans" cxnId="{5B199ADD-C937-44ED-A6C5-470785570B1F}">
      <dgm:prSet/>
      <dgm:spPr/>
      <dgm:t>
        <a:bodyPr/>
        <a:lstStyle/>
        <a:p>
          <a:endParaRPr lang="ru-RU"/>
        </a:p>
      </dgm:t>
    </dgm:pt>
    <dgm:pt modelId="{7566A005-3651-4731-9BD3-68307F993313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Здоровый образ жизни</a:t>
          </a:r>
          <a:endParaRPr lang="ru-RU" sz="1400" b="1" i="1" dirty="0">
            <a:solidFill>
              <a:schemeClr val="tx1"/>
            </a:solidFill>
          </a:endParaRPr>
        </a:p>
      </dgm:t>
    </dgm:pt>
    <dgm:pt modelId="{7204AD41-B04B-42EB-8859-DB7C06BC0484}" type="parTrans" cxnId="{3A014583-00FE-4073-A15C-644A44D59797}">
      <dgm:prSet/>
      <dgm:spPr/>
      <dgm:t>
        <a:bodyPr/>
        <a:lstStyle/>
        <a:p>
          <a:endParaRPr lang="ru-RU"/>
        </a:p>
      </dgm:t>
    </dgm:pt>
    <dgm:pt modelId="{5620C610-8595-42E8-B927-EAEEF90AD464}" type="sibTrans" cxnId="{3A014583-00FE-4073-A15C-644A44D59797}">
      <dgm:prSet/>
      <dgm:spPr/>
      <dgm:t>
        <a:bodyPr/>
        <a:lstStyle/>
        <a:p>
          <a:endParaRPr lang="ru-RU"/>
        </a:p>
      </dgm:t>
    </dgm:pt>
    <dgm:pt modelId="{3F372367-C643-4E07-835A-A924F0145B1F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Физические нагрузки</a:t>
          </a:r>
          <a:endParaRPr lang="ru-RU" sz="1400" b="1" i="1" dirty="0">
            <a:solidFill>
              <a:schemeClr val="tx1"/>
            </a:solidFill>
          </a:endParaRPr>
        </a:p>
      </dgm:t>
    </dgm:pt>
    <dgm:pt modelId="{1D7DAA35-8C0B-48FB-AA8D-34B09B925EE5}" type="parTrans" cxnId="{60435492-4378-4657-9601-40CABFE64636}">
      <dgm:prSet/>
      <dgm:spPr/>
      <dgm:t>
        <a:bodyPr/>
        <a:lstStyle/>
        <a:p>
          <a:endParaRPr lang="ru-RU"/>
        </a:p>
      </dgm:t>
    </dgm:pt>
    <dgm:pt modelId="{F6D202F1-4743-400C-BA98-A00494BFD3F1}" type="sibTrans" cxnId="{60435492-4378-4657-9601-40CABFE64636}">
      <dgm:prSet/>
      <dgm:spPr/>
      <dgm:t>
        <a:bodyPr/>
        <a:lstStyle/>
        <a:p>
          <a:endParaRPr lang="ru-RU"/>
        </a:p>
      </dgm:t>
    </dgm:pt>
    <dgm:pt modelId="{84C7CDD3-6B78-4409-B3FE-473657D6A574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Пребывание на свежем воздухе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77C23C1D-B02D-4AD4-B3B8-ABDDAC038A9F}" type="parTrans" cxnId="{53A6584B-94FC-42A5-9EF6-7A3458699BF5}">
      <dgm:prSet/>
      <dgm:spPr/>
      <dgm:t>
        <a:bodyPr/>
        <a:lstStyle/>
        <a:p>
          <a:endParaRPr lang="ru-RU"/>
        </a:p>
      </dgm:t>
    </dgm:pt>
    <dgm:pt modelId="{173374FE-5195-434E-BA72-A0C1F03F76F8}" type="sibTrans" cxnId="{53A6584B-94FC-42A5-9EF6-7A3458699BF5}">
      <dgm:prSet/>
      <dgm:spPr/>
      <dgm:t>
        <a:bodyPr/>
        <a:lstStyle/>
        <a:p>
          <a:endParaRPr lang="ru-RU"/>
        </a:p>
      </dgm:t>
    </dgm:pt>
    <dgm:pt modelId="{7DEB5AB9-8304-4E5C-9EBC-AFB7C3CE8F54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Разнообразное питание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578F8CDE-4C9C-4B01-948B-42D655643204}" type="parTrans" cxnId="{039420D3-128A-45DB-9A92-6B6DB7A33156}">
      <dgm:prSet/>
      <dgm:spPr/>
      <dgm:t>
        <a:bodyPr/>
        <a:lstStyle/>
        <a:p>
          <a:endParaRPr lang="ru-RU"/>
        </a:p>
      </dgm:t>
    </dgm:pt>
    <dgm:pt modelId="{437F0047-B44C-45AC-96F4-EF954F4D69C2}" type="sibTrans" cxnId="{039420D3-128A-45DB-9A92-6B6DB7A33156}">
      <dgm:prSet/>
      <dgm:spPr/>
      <dgm:t>
        <a:bodyPr/>
        <a:lstStyle/>
        <a:p>
          <a:endParaRPr lang="ru-RU"/>
        </a:p>
      </dgm:t>
    </dgm:pt>
    <dgm:pt modelId="{3D99DE05-705D-46FB-AA51-948AE81EBD8D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Закаливание</a:t>
          </a:r>
          <a:endParaRPr lang="ru-RU" sz="1400" b="1" i="1" dirty="0">
            <a:solidFill>
              <a:schemeClr val="tx1"/>
            </a:solidFill>
          </a:endParaRPr>
        </a:p>
      </dgm:t>
    </dgm:pt>
    <dgm:pt modelId="{C0E6031A-4875-40D3-99F2-A3A77CEA3988}" type="parTrans" cxnId="{19413099-0253-40FD-8141-E77B7C5F54ED}">
      <dgm:prSet/>
      <dgm:spPr/>
      <dgm:t>
        <a:bodyPr/>
        <a:lstStyle/>
        <a:p>
          <a:endParaRPr lang="ru-RU"/>
        </a:p>
      </dgm:t>
    </dgm:pt>
    <dgm:pt modelId="{FDE16AD4-3126-4BC8-BCB0-DF8B7411C5A5}" type="sibTrans" cxnId="{19413099-0253-40FD-8141-E77B7C5F54ED}">
      <dgm:prSet/>
      <dgm:spPr/>
      <dgm:t>
        <a:bodyPr/>
        <a:lstStyle/>
        <a:p>
          <a:endParaRPr lang="ru-RU"/>
        </a:p>
      </dgm:t>
    </dgm:pt>
    <dgm:pt modelId="{02EB972C-66FA-4AEE-934C-D83A7C4DF72D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Навыки личной гигиены</a:t>
          </a:r>
          <a:endParaRPr lang="ru-RU" sz="1400" b="1" i="1" dirty="0">
            <a:solidFill>
              <a:schemeClr val="tx1"/>
            </a:solidFill>
          </a:endParaRPr>
        </a:p>
      </dgm:t>
    </dgm:pt>
    <dgm:pt modelId="{78269747-6DF7-4F3C-8BCF-D82155337EDC}" type="parTrans" cxnId="{C1CEB45B-B214-4093-886C-3A796878D566}">
      <dgm:prSet/>
      <dgm:spPr/>
      <dgm:t>
        <a:bodyPr/>
        <a:lstStyle/>
        <a:p>
          <a:endParaRPr lang="ru-RU"/>
        </a:p>
      </dgm:t>
    </dgm:pt>
    <dgm:pt modelId="{9F057C58-7BFA-4685-9DBD-60206ED66DF6}" type="sibTrans" cxnId="{C1CEB45B-B214-4093-886C-3A796878D566}">
      <dgm:prSet/>
      <dgm:spPr/>
      <dgm:t>
        <a:bodyPr/>
        <a:lstStyle/>
        <a:p>
          <a:endParaRPr lang="ru-RU"/>
        </a:p>
      </dgm:t>
    </dgm:pt>
    <dgm:pt modelId="{D580F9BA-F254-4C76-8ECB-3759BD8918CC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Полноценный сон</a:t>
          </a:r>
          <a:endParaRPr lang="ru-RU" sz="1400" b="1" i="1" dirty="0">
            <a:solidFill>
              <a:schemeClr val="tx1"/>
            </a:solidFill>
          </a:endParaRPr>
        </a:p>
      </dgm:t>
    </dgm:pt>
    <dgm:pt modelId="{99BF9D2D-D844-485F-907E-E8F42B1FB766}" type="parTrans" cxnId="{6ABDB7E7-AD63-485B-BA15-6CC032EF38F2}">
      <dgm:prSet/>
      <dgm:spPr/>
      <dgm:t>
        <a:bodyPr/>
        <a:lstStyle/>
        <a:p>
          <a:endParaRPr lang="ru-RU"/>
        </a:p>
      </dgm:t>
    </dgm:pt>
    <dgm:pt modelId="{DC258960-1A76-4452-8CEA-40DBAB3DAE8B}" type="sibTrans" cxnId="{6ABDB7E7-AD63-485B-BA15-6CC032EF38F2}">
      <dgm:prSet/>
      <dgm:spPr/>
      <dgm:t>
        <a:bodyPr/>
        <a:lstStyle/>
        <a:p>
          <a:endParaRPr lang="ru-RU"/>
        </a:p>
      </dgm:t>
    </dgm:pt>
    <dgm:pt modelId="{A8682A48-1B31-4387-B5AD-2CFEA898718A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Положительные эмоции</a:t>
          </a:r>
          <a:endParaRPr lang="ru-RU" sz="1400" b="1" i="1" dirty="0">
            <a:solidFill>
              <a:schemeClr val="tx1"/>
            </a:solidFill>
          </a:endParaRPr>
        </a:p>
      </dgm:t>
    </dgm:pt>
    <dgm:pt modelId="{DDED4DF3-E6B8-4861-9E1A-1794AE72C735}" type="parTrans" cxnId="{8A257663-FBC2-4092-80E2-CEB4C2C34370}">
      <dgm:prSet/>
      <dgm:spPr/>
      <dgm:t>
        <a:bodyPr/>
        <a:lstStyle/>
        <a:p>
          <a:endParaRPr lang="ru-RU"/>
        </a:p>
      </dgm:t>
    </dgm:pt>
    <dgm:pt modelId="{0102F350-A46F-4929-8FF2-47D775E09647}" type="sibTrans" cxnId="{8A257663-FBC2-4092-80E2-CEB4C2C34370}">
      <dgm:prSet/>
      <dgm:spPr/>
      <dgm:t>
        <a:bodyPr/>
        <a:lstStyle/>
        <a:p>
          <a:endParaRPr lang="ru-RU"/>
        </a:p>
      </dgm:t>
    </dgm:pt>
    <dgm:pt modelId="{3B6DA780-EB5A-4468-AB77-72B7A8E2FC28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Пример взрослого</a:t>
          </a:r>
          <a:endParaRPr lang="ru-RU" sz="1400" b="1" i="1" dirty="0">
            <a:solidFill>
              <a:schemeClr val="tx1"/>
            </a:solidFill>
          </a:endParaRPr>
        </a:p>
      </dgm:t>
    </dgm:pt>
    <dgm:pt modelId="{29AA94CC-4A7E-488A-991D-CEC6A90EDF14}" type="parTrans" cxnId="{813E2E47-179E-4E9D-BE58-2592D341F2A1}">
      <dgm:prSet/>
      <dgm:spPr/>
      <dgm:t>
        <a:bodyPr/>
        <a:lstStyle/>
        <a:p>
          <a:endParaRPr lang="ru-RU"/>
        </a:p>
      </dgm:t>
    </dgm:pt>
    <dgm:pt modelId="{FA3D084B-B012-405C-AF8F-E4E44AFFB49A}" type="sibTrans" cxnId="{813E2E47-179E-4E9D-BE58-2592D341F2A1}">
      <dgm:prSet/>
      <dgm:spPr/>
      <dgm:t>
        <a:bodyPr/>
        <a:lstStyle/>
        <a:p>
          <a:endParaRPr lang="ru-RU"/>
        </a:p>
      </dgm:t>
    </dgm:pt>
    <dgm:pt modelId="{1F3605C2-0D0F-4660-B881-504940029D98}">
      <dgm:prSet custT="1"/>
      <dgm:spPr/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Формирование понятий и представлений о человеке, здоровье, ЗОЖ.</a:t>
          </a:r>
          <a:endParaRPr lang="ru-RU" sz="1200" b="1" i="1" dirty="0">
            <a:solidFill>
              <a:schemeClr val="tx1"/>
            </a:solidFill>
          </a:endParaRPr>
        </a:p>
      </dgm:t>
    </dgm:pt>
    <dgm:pt modelId="{0522AE2B-DD4D-4A95-85DE-1D953E84FDFA}" type="parTrans" cxnId="{0848D4FA-C5A6-42B0-B8B5-D79151292A7F}">
      <dgm:prSet/>
      <dgm:spPr/>
      <dgm:t>
        <a:bodyPr/>
        <a:lstStyle/>
        <a:p>
          <a:endParaRPr lang="ru-RU"/>
        </a:p>
      </dgm:t>
    </dgm:pt>
    <dgm:pt modelId="{DF520CC0-0FB5-4813-87ED-74D12F425494}" type="sibTrans" cxnId="{0848D4FA-C5A6-42B0-B8B5-D79151292A7F}">
      <dgm:prSet/>
      <dgm:spPr/>
      <dgm:t>
        <a:bodyPr/>
        <a:lstStyle/>
        <a:p>
          <a:endParaRPr lang="ru-RU"/>
        </a:p>
      </dgm:t>
    </dgm:pt>
    <dgm:pt modelId="{0BF898BB-DB57-4E5C-ABD1-09E11DA65C65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Профилактические мероприятия </a:t>
          </a:r>
          <a:endParaRPr lang="ru-RU" sz="1400" b="1" i="1" dirty="0">
            <a:solidFill>
              <a:schemeClr val="tx1"/>
            </a:solidFill>
          </a:endParaRPr>
        </a:p>
      </dgm:t>
    </dgm:pt>
    <dgm:pt modelId="{0754B7B3-1130-4F5F-B46A-692716413D5D}" type="parTrans" cxnId="{AAD1F59F-3880-4F0B-B95B-23E48F9AE143}">
      <dgm:prSet/>
      <dgm:spPr/>
      <dgm:t>
        <a:bodyPr/>
        <a:lstStyle/>
        <a:p>
          <a:endParaRPr lang="ru-RU"/>
        </a:p>
      </dgm:t>
    </dgm:pt>
    <dgm:pt modelId="{4E0320B7-2C78-4D24-B4DA-EB7724588365}" type="sibTrans" cxnId="{AAD1F59F-3880-4F0B-B95B-23E48F9AE143}">
      <dgm:prSet/>
      <dgm:spPr/>
      <dgm:t>
        <a:bodyPr/>
        <a:lstStyle/>
        <a:p>
          <a:endParaRPr lang="ru-RU"/>
        </a:p>
      </dgm:t>
    </dgm:pt>
    <dgm:pt modelId="{7067580B-30D0-4CD5-BA9B-85DD24B84592}" type="pres">
      <dgm:prSet presAssocID="{457EE44E-4614-4E54-A05A-8E236B38E1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A86A1-86C6-489E-8964-09B954AFD155}" type="pres">
      <dgm:prSet presAssocID="{16A87FCC-8A45-495F-BBD9-33C467065169}" presName="node" presStyleLbl="node1" presStyleIdx="0" presStyleCnt="12" custLinFactNeighborX="-28815" custLinFactNeighborY="117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C3E4607-D2D1-4662-AF58-99519CE61186}" type="pres">
      <dgm:prSet presAssocID="{D8DDE172-940D-4E5B-96F7-13DDB0D1E073}" presName="sibTrans" presStyleCnt="0"/>
      <dgm:spPr/>
      <dgm:t>
        <a:bodyPr/>
        <a:lstStyle/>
        <a:p>
          <a:endParaRPr lang="ru-RU"/>
        </a:p>
      </dgm:t>
    </dgm:pt>
    <dgm:pt modelId="{680CCCB6-B675-4EC8-97AB-DE885EB80C9F}" type="pres">
      <dgm:prSet presAssocID="{3F372367-C643-4E07-835A-A924F0145B1F}" presName="node" presStyleLbl="node1" presStyleIdx="1" presStyleCnt="12" custLinFactX="-7198" custLinFactNeighborX="-100000" custLinFactNeighborY="692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8745304-6EAA-49D6-A896-9A48DF907570}" type="pres">
      <dgm:prSet presAssocID="{F6D202F1-4743-400C-BA98-A00494BFD3F1}" presName="sibTrans" presStyleCnt="0"/>
      <dgm:spPr/>
      <dgm:t>
        <a:bodyPr/>
        <a:lstStyle/>
        <a:p>
          <a:endParaRPr lang="ru-RU"/>
        </a:p>
      </dgm:t>
    </dgm:pt>
    <dgm:pt modelId="{152CD2D9-06B5-41B3-AFE1-816766F5EC99}" type="pres">
      <dgm:prSet presAssocID="{84C7CDD3-6B78-4409-B3FE-473657D6A574}" presName="node" presStyleLbl="node1" presStyleIdx="2" presStyleCnt="12" custLinFactX="-100000" custLinFactY="42109" custLinFactNeighborX="-101572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69EC4EA-D351-477A-84DA-8AC813A8A936}" type="pres">
      <dgm:prSet presAssocID="{173374FE-5195-434E-BA72-A0C1F03F76F8}" presName="sibTrans" presStyleCnt="0"/>
      <dgm:spPr/>
      <dgm:t>
        <a:bodyPr/>
        <a:lstStyle/>
        <a:p>
          <a:endParaRPr lang="ru-RU"/>
        </a:p>
      </dgm:t>
    </dgm:pt>
    <dgm:pt modelId="{F24936C7-B360-4F81-BE3B-2C68C3054F26}" type="pres">
      <dgm:prSet presAssocID="{7DEB5AB9-8304-4E5C-9EBC-AFB7C3CE8F54}" presName="node" presStyleLbl="node1" presStyleIdx="3" presStyleCnt="12" custLinFactX="-100000" custLinFactY="100000" custLinFactNeighborX="-191382" custLinFactNeighborY="11839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2EFDD27-33FD-4249-9764-3388014D682B}" type="pres">
      <dgm:prSet presAssocID="{437F0047-B44C-45AC-96F4-EF954F4D69C2}" presName="sibTrans" presStyleCnt="0"/>
      <dgm:spPr/>
      <dgm:t>
        <a:bodyPr/>
        <a:lstStyle/>
        <a:p>
          <a:endParaRPr lang="ru-RU"/>
        </a:p>
      </dgm:t>
    </dgm:pt>
    <dgm:pt modelId="{EFF3D10B-C6B0-4254-8955-0F42E337312D}" type="pres">
      <dgm:prSet presAssocID="{3D99DE05-705D-46FB-AA51-948AE81EBD8D}" presName="node" presStyleLbl="node1" presStyleIdx="4" presStyleCnt="12" custLinFactY="76054" custLinFactNeighborX="81758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A4E1467-F9D1-4DEA-87AA-C6562412FE01}" type="pres">
      <dgm:prSet presAssocID="{FDE16AD4-3126-4BC8-BCB0-DF8B7411C5A5}" presName="sibTrans" presStyleCnt="0"/>
      <dgm:spPr/>
      <dgm:t>
        <a:bodyPr/>
        <a:lstStyle/>
        <a:p>
          <a:endParaRPr lang="ru-RU"/>
        </a:p>
      </dgm:t>
    </dgm:pt>
    <dgm:pt modelId="{1092E5FD-F2BB-49A6-92B6-EA04F6F4DD4E}" type="pres">
      <dgm:prSet presAssocID="{02EB972C-66FA-4AEE-934C-D83A7C4DF72D}" presName="node" presStyleLbl="node1" presStyleIdx="5" presStyleCnt="12" custLinFactX="100000" custLinFactY="-14063" custLinFactNeighborX="154491" custLinFactNeighborY="-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2479859-81E5-4498-89AB-A1F3863B4C98}" type="pres">
      <dgm:prSet presAssocID="{9F057C58-7BFA-4685-9DBD-60206ED66DF6}" presName="sibTrans" presStyleCnt="0"/>
      <dgm:spPr/>
      <dgm:t>
        <a:bodyPr/>
        <a:lstStyle/>
        <a:p>
          <a:endParaRPr lang="ru-RU"/>
        </a:p>
      </dgm:t>
    </dgm:pt>
    <dgm:pt modelId="{BCF288C5-FE31-4EE6-AD9D-E28C2A0E348B}" type="pres">
      <dgm:prSet presAssocID="{D580F9BA-F254-4C76-8ECB-3759BD8918CC}" presName="node" presStyleLbl="node1" presStyleIdx="6" presStyleCnt="12" custScaleX="103431" custLinFactX="19262" custLinFactNeighborX="100000" custLinFactNeighborY="-3587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0E36D81-B1D0-4376-B671-5CDCB50EA970}" type="pres">
      <dgm:prSet presAssocID="{DC258960-1A76-4452-8CEA-40DBAB3DAE8B}" presName="sibTrans" presStyleCnt="0"/>
      <dgm:spPr/>
      <dgm:t>
        <a:bodyPr/>
        <a:lstStyle/>
        <a:p>
          <a:endParaRPr lang="ru-RU"/>
        </a:p>
      </dgm:t>
    </dgm:pt>
    <dgm:pt modelId="{2DE499A9-9E71-4286-9B95-B362447DE5BC}" type="pres">
      <dgm:prSet presAssocID="{A8682A48-1B31-4387-B5AD-2CFEA898718A}" presName="node" presStyleLbl="node1" presStyleIdx="7" presStyleCnt="12" custLinFactNeighborX="-16577" custLinFactNeighborY="3472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D6A4880-090A-43C4-89AA-DD47B9A61A18}" type="pres">
      <dgm:prSet presAssocID="{0102F350-A46F-4929-8FF2-47D775E09647}" presName="sibTrans" presStyleCnt="0"/>
      <dgm:spPr/>
      <dgm:t>
        <a:bodyPr/>
        <a:lstStyle/>
        <a:p>
          <a:endParaRPr lang="ru-RU"/>
        </a:p>
      </dgm:t>
    </dgm:pt>
    <dgm:pt modelId="{CD3BAC4C-7573-4E8B-8328-A6FF479A1221}" type="pres">
      <dgm:prSet presAssocID="{3B6DA780-EB5A-4468-AB77-72B7A8E2FC28}" presName="node" presStyleLbl="node1" presStyleIdx="8" presStyleCnt="12" custAng="0" custLinFactX="119667" custLinFactNeighborX="200000" custLinFactNeighborY="-7698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A140A56-CF0E-4F3F-852F-D48BC94B21F5}" type="pres">
      <dgm:prSet presAssocID="{FA3D084B-B012-405C-AF8F-E4E44AFFB49A}" presName="sibTrans" presStyleCnt="0"/>
      <dgm:spPr/>
      <dgm:t>
        <a:bodyPr/>
        <a:lstStyle/>
        <a:p>
          <a:endParaRPr lang="ru-RU"/>
        </a:p>
      </dgm:t>
    </dgm:pt>
    <dgm:pt modelId="{2E052099-B653-4BDF-B44C-C76A2BC9553A}" type="pres">
      <dgm:prSet presAssocID="{1F3605C2-0D0F-4660-B881-504940029D98}" presName="node" presStyleLbl="node1" presStyleIdx="9" presStyleCnt="12" custScaleX="103399" custScaleY="93718" custLinFactX="86348" custLinFactNeighborX="100000" custLinFactNeighborY="624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FEB951C-2F1F-4CA0-B8A9-6EDE38DCB75D}" type="pres">
      <dgm:prSet presAssocID="{DF520CC0-0FB5-4813-87ED-74D12F425494}" presName="sibTrans" presStyleCnt="0"/>
      <dgm:spPr/>
      <dgm:t>
        <a:bodyPr/>
        <a:lstStyle/>
        <a:p>
          <a:endParaRPr lang="ru-RU"/>
        </a:p>
      </dgm:t>
    </dgm:pt>
    <dgm:pt modelId="{B23D8AE7-A96F-4891-A020-5C8A10D07819}" type="pres">
      <dgm:prSet presAssocID="{0BF898BB-DB57-4E5C-ABD1-09E11DA65C65}" presName="node" presStyleLbl="node1" presStyleIdx="10" presStyleCnt="12" custLinFactNeighborX="-22538" custLinFactNeighborY="2102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E3FF39A-5726-4E97-AA27-E2DEFC14B5C2}" type="pres">
      <dgm:prSet presAssocID="{4E0320B7-2C78-4D24-B4DA-EB7724588365}" presName="sibTrans" presStyleCnt="0"/>
      <dgm:spPr/>
      <dgm:t>
        <a:bodyPr/>
        <a:lstStyle/>
        <a:p>
          <a:endParaRPr lang="ru-RU"/>
        </a:p>
      </dgm:t>
    </dgm:pt>
    <dgm:pt modelId="{CB3C068C-49AC-4590-A247-3183B1782079}" type="pres">
      <dgm:prSet presAssocID="{7566A005-3651-4731-9BD3-68307F993313}" presName="node" presStyleLbl="node1" presStyleIdx="11" presStyleCnt="12" custScaleX="153587" custScaleY="235790" custLinFactX="-62796" custLinFactY="-100000" custLinFactNeighborX="-100000" custLinFactNeighborY="-133446">
        <dgm:presLayoutVars>
          <dgm:bulletEnabled val="1"/>
        </dgm:presLayoutVars>
      </dgm:prSet>
      <dgm:spPr>
        <a:prstGeom prst="sun">
          <a:avLst/>
        </a:prstGeom>
      </dgm:spPr>
      <dgm:t>
        <a:bodyPr/>
        <a:lstStyle/>
        <a:p>
          <a:endParaRPr lang="ru-RU"/>
        </a:p>
      </dgm:t>
    </dgm:pt>
  </dgm:ptLst>
  <dgm:cxnLst>
    <dgm:cxn modelId="{448271EC-54BF-4157-A274-DD2C1A3DF413}" type="presOf" srcId="{3D99DE05-705D-46FB-AA51-948AE81EBD8D}" destId="{EFF3D10B-C6B0-4254-8955-0F42E337312D}" srcOrd="0" destOrd="0" presId="urn:microsoft.com/office/officeart/2005/8/layout/default"/>
    <dgm:cxn modelId="{80681B36-C362-4E90-98BE-202003C3ABDA}" type="presOf" srcId="{1F3605C2-0D0F-4660-B881-504940029D98}" destId="{2E052099-B653-4BDF-B44C-C76A2BC9553A}" srcOrd="0" destOrd="0" presId="urn:microsoft.com/office/officeart/2005/8/layout/default"/>
    <dgm:cxn modelId="{60435492-4378-4657-9601-40CABFE64636}" srcId="{457EE44E-4614-4E54-A05A-8E236B38E100}" destId="{3F372367-C643-4E07-835A-A924F0145B1F}" srcOrd="1" destOrd="0" parTransId="{1D7DAA35-8C0B-48FB-AA8D-34B09B925EE5}" sibTransId="{F6D202F1-4743-400C-BA98-A00494BFD3F1}"/>
    <dgm:cxn modelId="{F8E7784A-177A-4A7C-9A6C-23A7BE922E0A}" type="presOf" srcId="{16A87FCC-8A45-495F-BBD9-33C467065169}" destId="{051A86A1-86C6-489E-8964-09B954AFD155}" srcOrd="0" destOrd="0" presId="urn:microsoft.com/office/officeart/2005/8/layout/default"/>
    <dgm:cxn modelId="{6ABDB7E7-AD63-485B-BA15-6CC032EF38F2}" srcId="{457EE44E-4614-4E54-A05A-8E236B38E100}" destId="{D580F9BA-F254-4C76-8ECB-3759BD8918CC}" srcOrd="6" destOrd="0" parTransId="{99BF9D2D-D844-485F-907E-E8F42B1FB766}" sibTransId="{DC258960-1A76-4452-8CEA-40DBAB3DAE8B}"/>
    <dgm:cxn modelId="{06EBB87D-D99B-4CFB-B530-26A227C14B5D}" type="presOf" srcId="{7566A005-3651-4731-9BD3-68307F993313}" destId="{CB3C068C-49AC-4590-A247-3183B1782079}" srcOrd="0" destOrd="0" presId="urn:microsoft.com/office/officeart/2005/8/layout/default"/>
    <dgm:cxn modelId="{19413099-0253-40FD-8141-E77B7C5F54ED}" srcId="{457EE44E-4614-4E54-A05A-8E236B38E100}" destId="{3D99DE05-705D-46FB-AA51-948AE81EBD8D}" srcOrd="4" destOrd="0" parTransId="{C0E6031A-4875-40D3-99F2-A3A77CEA3988}" sibTransId="{FDE16AD4-3126-4BC8-BCB0-DF8B7411C5A5}"/>
    <dgm:cxn modelId="{8A257663-FBC2-4092-80E2-CEB4C2C34370}" srcId="{457EE44E-4614-4E54-A05A-8E236B38E100}" destId="{A8682A48-1B31-4387-B5AD-2CFEA898718A}" srcOrd="7" destOrd="0" parTransId="{DDED4DF3-E6B8-4861-9E1A-1794AE72C735}" sibTransId="{0102F350-A46F-4929-8FF2-47D775E09647}"/>
    <dgm:cxn modelId="{B1254757-EB82-4AB0-B7B8-6D1C6F82137D}" type="presOf" srcId="{02EB972C-66FA-4AEE-934C-D83A7C4DF72D}" destId="{1092E5FD-F2BB-49A6-92B6-EA04F6F4DD4E}" srcOrd="0" destOrd="0" presId="urn:microsoft.com/office/officeart/2005/8/layout/default"/>
    <dgm:cxn modelId="{5B199ADD-C937-44ED-A6C5-470785570B1F}" srcId="{457EE44E-4614-4E54-A05A-8E236B38E100}" destId="{16A87FCC-8A45-495F-BBD9-33C467065169}" srcOrd="0" destOrd="0" parTransId="{88B5EE29-BC2D-4E8A-85B4-FB896CA3B56C}" sibTransId="{D8DDE172-940D-4E5B-96F7-13DDB0D1E073}"/>
    <dgm:cxn modelId="{279D4C83-466F-4186-91E4-96C30E4D658F}" type="presOf" srcId="{0BF898BB-DB57-4E5C-ABD1-09E11DA65C65}" destId="{B23D8AE7-A96F-4891-A020-5C8A10D07819}" srcOrd="0" destOrd="0" presId="urn:microsoft.com/office/officeart/2005/8/layout/default"/>
    <dgm:cxn modelId="{AF871976-E142-442C-80E2-6A1119E614F7}" type="presOf" srcId="{3F372367-C643-4E07-835A-A924F0145B1F}" destId="{680CCCB6-B675-4EC8-97AB-DE885EB80C9F}" srcOrd="0" destOrd="0" presId="urn:microsoft.com/office/officeart/2005/8/layout/default"/>
    <dgm:cxn modelId="{AAD1F59F-3880-4F0B-B95B-23E48F9AE143}" srcId="{457EE44E-4614-4E54-A05A-8E236B38E100}" destId="{0BF898BB-DB57-4E5C-ABD1-09E11DA65C65}" srcOrd="10" destOrd="0" parTransId="{0754B7B3-1130-4F5F-B46A-692716413D5D}" sibTransId="{4E0320B7-2C78-4D24-B4DA-EB7724588365}"/>
    <dgm:cxn modelId="{039420D3-128A-45DB-9A92-6B6DB7A33156}" srcId="{457EE44E-4614-4E54-A05A-8E236B38E100}" destId="{7DEB5AB9-8304-4E5C-9EBC-AFB7C3CE8F54}" srcOrd="3" destOrd="0" parTransId="{578F8CDE-4C9C-4B01-948B-42D655643204}" sibTransId="{437F0047-B44C-45AC-96F4-EF954F4D69C2}"/>
    <dgm:cxn modelId="{AE42B2D4-00EA-42C5-8755-82FE31B591C3}" type="presOf" srcId="{D580F9BA-F254-4C76-8ECB-3759BD8918CC}" destId="{BCF288C5-FE31-4EE6-AD9D-E28C2A0E348B}" srcOrd="0" destOrd="0" presId="urn:microsoft.com/office/officeart/2005/8/layout/default"/>
    <dgm:cxn modelId="{813E2E47-179E-4E9D-BE58-2592D341F2A1}" srcId="{457EE44E-4614-4E54-A05A-8E236B38E100}" destId="{3B6DA780-EB5A-4468-AB77-72B7A8E2FC28}" srcOrd="8" destOrd="0" parTransId="{29AA94CC-4A7E-488A-991D-CEC6A90EDF14}" sibTransId="{FA3D084B-B012-405C-AF8F-E4E44AFFB49A}"/>
    <dgm:cxn modelId="{C1CEB45B-B214-4093-886C-3A796878D566}" srcId="{457EE44E-4614-4E54-A05A-8E236B38E100}" destId="{02EB972C-66FA-4AEE-934C-D83A7C4DF72D}" srcOrd="5" destOrd="0" parTransId="{78269747-6DF7-4F3C-8BCF-D82155337EDC}" sibTransId="{9F057C58-7BFA-4685-9DBD-60206ED66DF6}"/>
    <dgm:cxn modelId="{0CA3AF0A-6D09-455A-8E13-B8C3DDB4E0C3}" type="presOf" srcId="{7DEB5AB9-8304-4E5C-9EBC-AFB7C3CE8F54}" destId="{F24936C7-B360-4F81-BE3B-2C68C3054F26}" srcOrd="0" destOrd="0" presId="urn:microsoft.com/office/officeart/2005/8/layout/default"/>
    <dgm:cxn modelId="{663AA629-05C9-4518-9E45-F5FE41053A8D}" type="presOf" srcId="{3B6DA780-EB5A-4468-AB77-72B7A8E2FC28}" destId="{CD3BAC4C-7573-4E8B-8328-A6FF479A1221}" srcOrd="0" destOrd="0" presId="urn:microsoft.com/office/officeart/2005/8/layout/default"/>
    <dgm:cxn modelId="{B09E36A7-FAA7-4DB9-836E-443961A66CC2}" type="presOf" srcId="{457EE44E-4614-4E54-A05A-8E236B38E100}" destId="{7067580B-30D0-4CD5-BA9B-85DD24B84592}" srcOrd="0" destOrd="0" presId="urn:microsoft.com/office/officeart/2005/8/layout/default"/>
    <dgm:cxn modelId="{53A6584B-94FC-42A5-9EF6-7A3458699BF5}" srcId="{457EE44E-4614-4E54-A05A-8E236B38E100}" destId="{84C7CDD3-6B78-4409-B3FE-473657D6A574}" srcOrd="2" destOrd="0" parTransId="{77C23C1D-B02D-4AD4-B3B8-ABDDAC038A9F}" sibTransId="{173374FE-5195-434E-BA72-A0C1F03F76F8}"/>
    <dgm:cxn modelId="{3A014583-00FE-4073-A15C-644A44D59797}" srcId="{457EE44E-4614-4E54-A05A-8E236B38E100}" destId="{7566A005-3651-4731-9BD3-68307F993313}" srcOrd="11" destOrd="0" parTransId="{7204AD41-B04B-42EB-8859-DB7C06BC0484}" sibTransId="{5620C610-8595-42E8-B927-EAEEF90AD464}"/>
    <dgm:cxn modelId="{4D63D390-A632-43B7-950C-69E0DAC5762C}" type="presOf" srcId="{A8682A48-1B31-4387-B5AD-2CFEA898718A}" destId="{2DE499A9-9E71-4286-9B95-B362447DE5BC}" srcOrd="0" destOrd="0" presId="urn:microsoft.com/office/officeart/2005/8/layout/default"/>
    <dgm:cxn modelId="{87DC28E1-B21A-4C9F-96DC-234E0A39DA7B}" type="presOf" srcId="{84C7CDD3-6B78-4409-B3FE-473657D6A574}" destId="{152CD2D9-06B5-41B3-AFE1-816766F5EC99}" srcOrd="0" destOrd="0" presId="urn:microsoft.com/office/officeart/2005/8/layout/default"/>
    <dgm:cxn modelId="{0848D4FA-C5A6-42B0-B8B5-D79151292A7F}" srcId="{457EE44E-4614-4E54-A05A-8E236B38E100}" destId="{1F3605C2-0D0F-4660-B881-504940029D98}" srcOrd="9" destOrd="0" parTransId="{0522AE2B-DD4D-4A95-85DE-1D953E84FDFA}" sibTransId="{DF520CC0-0FB5-4813-87ED-74D12F425494}"/>
    <dgm:cxn modelId="{FA0B1AFF-4DC0-4A65-AC2C-6D58B2AC53DE}" type="presParOf" srcId="{7067580B-30D0-4CD5-BA9B-85DD24B84592}" destId="{051A86A1-86C6-489E-8964-09B954AFD155}" srcOrd="0" destOrd="0" presId="urn:microsoft.com/office/officeart/2005/8/layout/default"/>
    <dgm:cxn modelId="{3E89CBCB-1CAC-47B8-9A9B-FAA749A59ED5}" type="presParOf" srcId="{7067580B-30D0-4CD5-BA9B-85DD24B84592}" destId="{8C3E4607-D2D1-4662-AF58-99519CE61186}" srcOrd="1" destOrd="0" presId="urn:microsoft.com/office/officeart/2005/8/layout/default"/>
    <dgm:cxn modelId="{F1A62C36-50A8-46FF-AEC6-FD666BA595B8}" type="presParOf" srcId="{7067580B-30D0-4CD5-BA9B-85DD24B84592}" destId="{680CCCB6-B675-4EC8-97AB-DE885EB80C9F}" srcOrd="2" destOrd="0" presId="urn:microsoft.com/office/officeart/2005/8/layout/default"/>
    <dgm:cxn modelId="{B2A3CBCC-4D90-4F5F-AD9D-92019C4286AC}" type="presParOf" srcId="{7067580B-30D0-4CD5-BA9B-85DD24B84592}" destId="{C8745304-6EAA-49D6-A896-9A48DF907570}" srcOrd="3" destOrd="0" presId="urn:microsoft.com/office/officeart/2005/8/layout/default"/>
    <dgm:cxn modelId="{9F0956BE-89C2-46B5-B364-5DCE276B9F5C}" type="presParOf" srcId="{7067580B-30D0-4CD5-BA9B-85DD24B84592}" destId="{152CD2D9-06B5-41B3-AFE1-816766F5EC99}" srcOrd="4" destOrd="0" presId="urn:microsoft.com/office/officeart/2005/8/layout/default"/>
    <dgm:cxn modelId="{450B21DE-C76A-4B73-8DBE-717AECF2939E}" type="presParOf" srcId="{7067580B-30D0-4CD5-BA9B-85DD24B84592}" destId="{169EC4EA-D351-477A-84DA-8AC813A8A936}" srcOrd="5" destOrd="0" presId="urn:microsoft.com/office/officeart/2005/8/layout/default"/>
    <dgm:cxn modelId="{37D71CA6-35A4-441A-8844-9A34AB5AECFE}" type="presParOf" srcId="{7067580B-30D0-4CD5-BA9B-85DD24B84592}" destId="{F24936C7-B360-4F81-BE3B-2C68C3054F26}" srcOrd="6" destOrd="0" presId="urn:microsoft.com/office/officeart/2005/8/layout/default"/>
    <dgm:cxn modelId="{E0766B40-F446-4A20-A910-874BA995B277}" type="presParOf" srcId="{7067580B-30D0-4CD5-BA9B-85DD24B84592}" destId="{32EFDD27-33FD-4249-9764-3388014D682B}" srcOrd="7" destOrd="0" presId="urn:microsoft.com/office/officeart/2005/8/layout/default"/>
    <dgm:cxn modelId="{327C0AC8-E9B6-46C1-A030-B767AA599254}" type="presParOf" srcId="{7067580B-30D0-4CD5-BA9B-85DD24B84592}" destId="{EFF3D10B-C6B0-4254-8955-0F42E337312D}" srcOrd="8" destOrd="0" presId="urn:microsoft.com/office/officeart/2005/8/layout/default"/>
    <dgm:cxn modelId="{81F85427-2556-4574-9AC2-59C02F3041E2}" type="presParOf" srcId="{7067580B-30D0-4CD5-BA9B-85DD24B84592}" destId="{AA4E1467-F9D1-4DEA-87AA-C6562412FE01}" srcOrd="9" destOrd="0" presId="urn:microsoft.com/office/officeart/2005/8/layout/default"/>
    <dgm:cxn modelId="{4884F02D-DC3D-460A-B7CA-D620E67EE6BF}" type="presParOf" srcId="{7067580B-30D0-4CD5-BA9B-85DD24B84592}" destId="{1092E5FD-F2BB-49A6-92B6-EA04F6F4DD4E}" srcOrd="10" destOrd="0" presId="urn:microsoft.com/office/officeart/2005/8/layout/default"/>
    <dgm:cxn modelId="{38958EEA-0AC0-409E-806D-89BD0A7218EA}" type="presParOf" srcId="{7067580B-30D0-4CD5-BA9B-85DD24B84592}" destId="{22479859-81E5-4498-89AB-A1F3863B4C98}" srcOrd="11" destOrd="0" presId="urn:microsoft.com/office/officeart/2005/8/layout/default"/>
    <dgm:cxn modelId="{C084AA78-6D3C-4BAD-B1D3-07FD87EBAE8B}" type="presParOf" srcId="{7067580B-30D0-4CD5-BA9B-85DD24B84592}" destId="{BCF288C5-FE31-4EE6-AD9D-E28C2A0E348B}" srcOrd="12" destOrd="0" presId="urn:microsoft.com/office/officeart/2005/8/layout/default"/>
    <dgm:cxn modelId="{44F6E78C-8672-4F20-A8C9-F872604A1B18}" type="presParOf" srcId="{7067580B-30D0-4CD5-BA9B-85DD24B84592}" destId="{80E36D81-B1D0-4376-B671-5CDCB50EA970}" srcOrd="13" destOrd="0" presId="urn:microsoft.com/office/officeart/2005/8/layout/default"/>
    <dgm:cxn modelId="{D8B334BE-CA02-4395-80C6-9A5F5575528C}" type="presParOf" srcId="{7067580B-30D0-4CD5-BA9B-85DD24B84592}" destId="{2DE499A9-9E71-4286-9B95-B362447DE5BC}" srcOrd="14" destOrd="0" presId="urn:microsoft.com/office/officeart/2005/8/layout/default"/>
    <dgm:cxn modelId="{9161D963-4295-446D-A56A-F2385045B826}" type="presParOf" srcId="{7067580B-30D0-4CD5-BA9B-85DD24B84592}" destId="{CD6A4880-090A-43C4-89AA-DD47B9A61A18}" srcOrd="15" destOrd="0" presId="urn:microsoft.com/office/officeart/2005/8/layout/default"/>
    <dgm:cxn modelId="{21764BB5-ED0D-483C-A827-03E4746E4B64}" type="presParOf" srcId="{7067580B-30D0-4CD5-BA9B-85DD24B84592}" destId="{CD3BAC4C-7573-4E8B-8328-A6FF479A1221}" srcOrd="16" destOrd="0" presId="urn:microsoft.com/office/officeart/2005/8/layout/default"/>
    <dgm:cxn modelId="{EB7C032B-C18A-4336-A419-F6A4085B56EB}" type="presParOf" srcId="{7067580B-30D0-4CD5-BA9B-85DD24B84592}" destId="{EA140A56-CF0E-4F3F-852F-D48BC94B21F5}" srcOrd="17" destOrd="0" presId="urn:microsoft.com/office/officeart/2005/8/layout/default"/>
    <dgm:cxn modelId="{A0BBF9C6-60FB-47A4-A9CC-89CA553A7D6D}" type="presParOf" srcId="{7067580B-30D0-4CD5-BA9B-85DD24B84592}" destId="{2E052099-B653-4BDF-B44C-C76A2BC9553A}" srcOrd="18" destOrd="0" presId="urn:microsoft.com/office/officeart/2005/8/layout/default"/>
    <dgm:cxn modelId="{E193874C-B8AA-4776-8DFD-EB0DBD78C7DB}" type="presParOf" srcId="{7067580B-30D0-4CD5-BA9B-85DD24B84592}" destId="{BFEB951C-2F1F-4CA0-B8A9-6EDE38DCB75D}" srcOrd="19" destOrd="0" presId="urn:microsoft.com/office/officeart/2005/8/layout/default"/>
    <dgm:cxn modelId="{860A4F0F-CA4D-4813-B1BB-A4D41EDD66B1}" type="presParOf" srcId="{7067580B-30D0-4CD5-BA9B-85DD24B84592}" destId="{B23D8AE7-A96F-4891-A020-5C8A10D07819}" srcOrd="20" destOrd="0" presId="urn:microsoft.com/office/officeart/2005/8/layout/default"/>
    <dgm:cxn modelId="{84E4AEF4-E686-4DFE-9C98-7E686C27E3E3}" type="presParOf" srcId="{7067580B-30D0-4CD5-BA9B-85DD24B84592}" destId="{1E3FF39A-5726-4E97-AA27-E2DEFC14B5C2}" srcOrd="21" destOrd="0" presId="urn:microsoft.com/office/officeart/2005/8/layout/default"/>
    <dgm:cxn modelId="{93E91C6D-CA6A-42B3-B0BC-245D9A28B302}" type="presParOf" srcId="{7067580B-30D0-4CD5-BA9B-85DD24B84592}" destId="{CB3C068C-49AC-4590-A247-3183B1782079}" srcOrd="2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doddc.n-varsh.obr55.ru/files/2017/03/3851716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288" y="0"/>
            <a:ext cx="9375288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641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Constantia" pitchFamily="18" charset="0"/>
              </a:rPr>
              <a:t>Пропаганда ЗОЖ   среди воспитанников ДОУ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8831" y="5106686"/>
            <a:ext cx="354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МКДОУ ЦРР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детский сад № 10 г.Россоши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Болховитина Елена Анатольевна,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Прядеина Тамара Геннадьевна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92078" y="5298831"/>
            <a:ext cx="3798278" cy="1371600"/>
          </a:xfrm>
          <a:prstGeom prst="roundRect">
            <a:avLst>
              <a:gd name="adj" fmla="val 16667"/>
            </a:avLst>
          </a:prstGeom>
          <a:solidFill>
            <a:srgbClr val="A9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МБДОУ 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«Детский сад № 15» г.Зима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Письменская Ольга Владимировна, 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Шаршунова Людмила Юрьевна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6" y="296214"/>
            <a:ext cx="6748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Положительные эмоции</a:t>
            </a:r>
          </a:p>
          <a:p>
            <a:r>
              <a:rPr lang="ru-RU" dirty="0" smtClean="0"/>
              <a:t>           Комфортный психологический климат должен царить в семье и сохраняться в детском саду. Ребенок должен знать, что и дома, и в детском саду его ждут и любят. Разрешить сложные ситуации поможет детский психолог.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05307" y="746975"/>
            <a:ext cx="4340180" cy="12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IMG_20170518_1601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448993">
            <a:off x="594531" y="2169996"/>
            <a:ext cx="1632614" cy="217681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170518_1700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50073">
            <a:off x="2333765" y="2150659"/>
            <a:ext cx="1555845" cy="207446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20170518_1701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41995" y="1620672"/>
            <a:ext cx="2088106" cy="15660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P10800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754212">
            <a:off x="3801756" y="2391774"/>
            <a:ext cx="1630052" cy="217340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20171016_1216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265561">
            <a:off x="2259558" y="4449170"/>
            <a:ext cx="1622378" cy="216317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20170517_16011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093098">
            <a:off x="4858604" y="3638265"/>
            <a:ext cx="1606170" cy="214156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32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38984" y="3055960"/>
            <a:ext cx="2462568" cy="328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759" y="399244"/>
            <a:ext cx="628489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Calibri" pitchFamily="34" charset="0"/>
              </a:rPr>
              <a:t>Пример взрослого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Личный пример взрослых очень важен для формирования представлений о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ЗОЖ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у ребёнка: отказ от вредных привычек, участие в спортивных соревнованиях, пешеходные прогулки, здоровое питание, соблюдение режима дня, двигательная активность и т.п. Всё это оказывает сильнейшее воздействие на впечатлительного, склонного к подражанию дошкольника. Создание устойчивой мотивации потребности в сохранении своего собственного здоровья и здоровья окружающих является целью оздоровительной работы в ДОУ.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1321" y="3711054"/>
            <a:ext cx="3330054" cy="2220036"/>
          </a:xfrm>
          <a:prstGeom prst="rect">
            <a:avLst/>
          </a:prstGeom>
        </p:spPr>
      </p:pic>
      <p:pic>
        <p:nvPicPr>
          <p:cNvPr id="4" name="Рисунок 3" descr="1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46342" y="3185043"/>
            <a:ext cx="1099922" cy="165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3903785" y="4889748"/>
            <a:ext cx="970565" cy="924899"/>
          </a:xfrm>
          <a:prstGeom prst="ellipse">
            <a:avLst/>
          </a:prstGeom>
          <a:solidFill>
            <a:srgbClr val="92D050">
              <a:alpha val="67000"/>
            </a:srgb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ГТО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2017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2655" y="0"/>
            <a:ext cx="837688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alibri" pitchFamily="34" charset="0"/>
              </a:rPr>
              <a:t>Формирование понятий и представлений о человеке, здоровье, здоровом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alibri" pitchFamily="34" charset="0"/>
              </a:rPr>
              <a:t> образе жизни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Работа по формированию у детей представлений об организме человека- это перспективное направление в формировании активной жизненной позиции ребенка в сохранении собственного здоровья.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Чем раньше ребенок получит представление о строении тела человека, узнает о важности закаливания, движения, правильного питания, сна, тем раньше он будет приобщён к здоровому образу жизни.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Эти задачи мы решаем в ходе режимных моментов, </a:t>
            </a:r>
            <a:r>
              <a:rPr lang="ru-RU" dirty="0" smtClean="0">
                <a:cs typeface="Arial" pitchFamily="34" charset="0"/>
              </a:rPr>
              <a:t>экскурсий,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в непосредственно образовательной деятельности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66092" y="433754"/>
            <a:ext cx="7455877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37846" y="844063"/>
            <a:ext cx="7666892" cy="2344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1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76784" y="2813537"/>
            <a:ext cx="2499372" cy="286043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71116_0912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4833" y="2860427"/>
            <a:ext cx="3229978" cy="267286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7f5d0df7-cf22-11e5-80c9-001e67a327f-800x800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21864">
            <a:off x="5572749" y="4536228"/>
            <a:ext cx="977408" cy="137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212522">
            <a:off x="6243974" y="5207069"/>
            <a:ext cx="954442" cy="1272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01166462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531614">
            <a:off x="2409350" y="5206282"/>
            <a:ext cx="985580" cy="132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fb328148d0627bf18b197f86c522b86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748864">
            <a:off x="3677336" y="3272787"/>
            <a:ext cx="1266895" cy="127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Telo-cheloveka-(978-5-389-02829-6)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244781">
            <a:off x="3970041" y="4877928"/>
            <a:ext cx="865055" cy="1192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3150_cde42fda8bd7624c6c8464b88ddefec9.jpg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496542" y="5624147"/>
            <a:ext cx="1347439" cy="101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456" y="1031622"/>
            <a:ext cx="69087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  Таким образом, мы закладываем основы здорового образа жизни, используя различные формы работы. Мы помогаем ребёнку как можно раньше понять непреходящую ценность здоровья, жизни, побуждаем малыша самостоятельно и активно формировать, сохранять и приумножать свое здоровье. </a:t>
            </a:r>
            <a:endParaRPr lang="ru-RU" sz="2400" b="1" i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4385" y="3212993"/>
            <a:ext cx="470994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0000FF"/>
                </a:solidFill>
                <a:effectLst/>
              </a:rPr>
              <a:t>Спасибо </a:t>
            </a:r>
          </a:p>
          <a:p>
            <a:pPr algn="ctr"/>
            <a:r>
              <a:rPr lang="ru-RU" sz="6000" b="1" cap="none" spc="0" dirty="0" smtClean="0">
                <a:ln/>
                <a:solidFill>
                  <a:srgbClr val="0000FF"/>
                </a:solidFill>
                <a:effectLst/>
              </a:rPr>
              <a:t>за внимание!</a:t>
            </a:r>
            <a:endParaRPr lang="ru-RU" sz="6000" b="1" cap="none" spc="0" dirty="0">
              <a:ln/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80304" y="0"/>
            <a:ext cx="896369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Calibri" pitchFamily="34" charset="0"/>
              </a:rPr>
              <a:t>Здоровый образ жизни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– это специфическая форма целесообразной активности человека — деятельность, направленная на сохранение, укрепление и улучшение его здоровья. Актуальность здорового образа жизни вызвана возрастанием и изменением характера нагрузок на организм человека в связи с усложнением общественной жизни, увеличением рисков техногенного, экологического, психологического характеров, провоцирующих негативные сдвиги в состоянии здоровья.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0655" y="2601532"/>
          <a:ext cx="8733693" cy="4629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59128" y="401935"/>
            <a:ext cx="6775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Режим дня </a:t>
            </a:r>
            <a:r>
              <a:rPr lang="ru-RU" dirty="0" smtClean="0"/>
              <a:t>— точно размеренный распорядок действий на день. РЕЖИМ ДНЯ детей— порядок чередования различных видов деятельности и отдыха в течение суток. Он способствует нормальному развитию ребенка, укреплению здоровья, воспитанию воли, приучает к дисциплине. 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53825" y="2975595"/>
            <a:ext cx="3490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Соблюдаем мы режим.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Знаем: он необходим,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Чтоб здоровье укрепить,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С дисциплиною дружить,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Чтоб ответственными стать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И скорее вырастать.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110154" y="820615"/>
            <a:ext cx="1805354" cy="117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IMG_20180221_083759_1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0436" y="2816323"/>
            <a:ext cx="1471611" cy="2394526"/>
          </a:xfrm>
          <a:prstGeom prst="rect">
            <a:avLst/>
          </a:prstGeom>
        </p:spPr>
      </p:pic>
      <p:pic>
        <p:nvPicPr>
          <p:cNvPr id="6" name="Рисунок 5" descr="DSC06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521526"/>
            <a:ext cx="2280568" cy="1516335"/>
          </a:xfrm>
          <a:prstGeom prst="rect">
            <a:avLst/>
          </a:prstGeom>
        </p:spPr>
      </p:pic>
      <p:pic>
        <p:nvPicPr>
          <p:cNvPr id="7" name="Рисунок 6" descr="IMG_20190123_111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976" y="2985401"/>
            <a:ext cx="1183698" cy="2071507"/>
          </a:xfrm>
          <a:prstGeom prst="rect">
            <a:avLst/>
          </a:prstGeom>
        </p:spPr>
      </p:pic>
      <p:pic>
        <p:nvPicPr>
          <p:cNvPr id="9" name="Рисунок 8" descr="DSC084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5020" y="4423947"/>
            <a:ext cx="2474580" cy="164533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244702"/>
            <a:ext cx="4765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Физические нагрузки</a:t>
            </a:r>
          </a:p>
          <a:p>
            <a:r>
              <a:rPr lang="ru-RU" sz="2800" b="1" dirty="0" smtClean="0">
                <a:latin typeface="Constantia" pitchFamily="18" charset="0"/>
              </a:rPr>
              <a:t>       </a:t>
            </a:r>
            <a:r>
              <a:rPr lang="ru-RU" dirty="0" smtClean="0"/>
              <a:t>В нашем детском саду  мы применяем различные виды двигательной деятельности: утренняя гимнастика, физическая культура, подвижные игры, гимнастика после дневного сна, спортивные игры, физкультурные досуги и праздники— это все аспекты ЗОЖ.  Дети получают достаточную физическую нагрузку, соответствующую их возрастным возможностям и группе здоровья.</a:t>
            </a:r>
            <a:endParaRPr lang="ru-RU" dirty="0"/>
          </a:p>
        </p:txBody>
      </p:sp>
      <p:pic>
        <p:nvPicPr>
          <p:cNvPr id="4" name="Рисунок 3" descr="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9121" y="3696237"/>
            <a:ext cx="2816508" cy="18738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61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2954867" y="4172755"/>
            <a:ext cx="2949954" cy="195627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43979" y="4649273"/>
            <a:ext cx="2880745" cy="195394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425003" y="772732"/>
            <a:ext cx="3850783" cy="12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65" y="257576"/>
            <a:ext cx="60659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Пребывание на свежем воздухе </a:t>
            </a:r>
          </a:p>
          <a:p>
            <a:r>
              <a:rPr lang="ru-RU" dirty="0" smtClean="0"/>
              <a:t>          Пребывание детей на свежем воздухе способствует повышению выносливости и устойчивости к неблагоприятным воздействиям внешней среды, </a:t>
            </a:r>
          </a:p>
          <a:p>
            <a:r>
              <a:rPr lang="ru-RU" dirty="0" smtClean="0"/>
              <a:t>особенно к простудным заболеваниям. </a:t>
            </a:r>
            <a:endParaRPr lang="ru-RU" dirty="0"/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489040">
            <a:off x="6226356" y="1025794"/>
            <a:ext cx="2236710" cy="167753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59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099" y="4359500"/>
            <a:ext cx="2627291" cy="19704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Admin\Desktop\IMG_20171127_1134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251557" y="-27757192"/>
            <a:ext cx="15239122" cy="22567006"/>
          </a:xfrm>
          <a:prstGeom prst="rect">
            <a:avLst/>
          </a:prstGeom>
          <a:noFill/>
        </p:spPr>
      </p:pic>
      <p:pic>
        <p:nvPicPr>
          <p:cNvPr id="12" name="Рисунок 11" descr="IMG_20171127_1134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1743" y="2112135"/>
            <a:ext cx="1827178" cy="270579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5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87164" y="2730322"/>
            <a:ext cx="1898206" cy="256933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5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90417" y="3394661"/>
            <a:ext cx="1940682" cy="25875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25003" y="682580"/>
            <a:ext cx="5576552" cy="128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03" y="283336"/>
            <a:ext cx="72894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                       Разнообразие питания </a:t>
            </a:r>
          </a:p>
          <a:p>
            <a:r>
              <a:rPr lang="ru-RU" dirty="0" smtClean="0"/>
              <a:t>           Большую роль в формировании ЗОЖ играет рациональность питания дошкольника. В основе рационального питания лежат 5 принципов: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регулярность(режим питания),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разнообразие (включение в рацион всех групп продуктов: мясных, молочных, рыбных, растительных),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адекватность (пища, которую съедает в течение дня ребенок, должна восполнять энергозатраты его организма),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безопасность (выполнение условий: соблюдение ребенком правил личной гигиены, умение различать свежие и несвежие продукты, осторожное обращение с незнакомыми продуктами),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удовольствие.</a:t>
            </a:r>
            <a:endParaRPr lang="ru-RU" dirty="0"/>
          </a:p>
        </p:txBody>
      </p:sp>
      <p:pic>
        <p:nvPicPr>
          <p:cNvPr id="3" name="Рисунок 2" descr="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3790" y="4198512"/>
            <a:ext cx="2343955" cy="175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90930" y="4198509"/>
            <a:ext cx="2318198" cy="173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6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94296" y="3917145"/>
            <a:ext cx="1617874" cy="2251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2459865" y="708338"/>
            <a:ext cx="4095481" cy="257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1970" y="180303"/>
            <a:ext cx="4075217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Закаливание детей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Закаливание – это система  мероприятий, направленных на повышение устойчивости механизмов защиты и приспособления организма ребенка ко многим факторам внешней среды. Процедуры закаливания в саду направлены на поднятие уровня иммунитета с учетом возраста малыша и его состояния здоровья. Это контрастные воздушные ванны и ходьба босиком по гимнастическим коврикам после сна, облегчённая одежда детей, мытьё рук, лица прохладной водой, полоскание рта после приёма пищи, дыхательная гимнастика, игры с водой, оздоровительный бег, оздоровительная ходьба.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12820" y="3210059"/>
            <a:ext cx="1640249" cy="236649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171204_1054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69734" y="1609858"/>
            <a:ext cx="1622737" cy="239382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171204_105729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 rot="428861">
            <a:off x="7197137" y="4375059"/>
            <a:ext cx="1447064" cy="210247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89442" y="270456"/>
            <a:ext cx="1635329" cy="24272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37127" y="746975"/>
            <a:ext cx="3013656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61021_1151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87166" y="218818"/>
            <a:ext cx="2176530" cy="237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99257" y="2833353"/>
            <a:ext cx="58212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Навыки личной гигиены</a:t>
            </a:r>
          </a:p>
          <a:p>
            <a:r>
              <a:rPr lang="ru-RU" dirty="0" smtClean="0"/>
              <a:t>             Соблюдение правил личной гигиены– это основа здорового образа жизни. Важно не только объяснить ребенку необходимость их соблюдения, но и своим собственным примером побуждать его к этому (уход за зубами, периодическое мытьё рук, полоскание рта после еды, купание или душ, смена белья).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37892" y="3284112"/>
            <a:ext cx="4520485" cy="386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P10609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2768" y="4700789"/>
            <a:ext cx="2498500" cy="1899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49249" y="399245"/>
            <a:ext cx="607883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alibri" pitchFamily="34" charset="0"/>
              </a:rPr>
              <a:t>               Полноценный сон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Полноценный сон необходим для сохранения здоровья и нормального функционирования организма. Он исключает переутомление, дарит бодрость и хорошее настроение. Отсутствие дневного сна может привести к снижению иммунитета, ухудшению памяти, плохой концентрации внимания.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20171204_12310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394955" y="3515933"/>
            <a:ext cx="3696234" cy="277217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image (6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18207" y="2552693"/>
            <a:ext cx="3103809" cy="2500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000777" y="837127"/>
            <a:ext cx="3335629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rgb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736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саня</cp:lastModifiedBy>
  <cp:revision>105</cp:revision>
  <dcterms:created xsi:type="dcterms:W3CDTF">2014-08-01T19:25:21Z</dcterms:created>
  <dcterms:modified xsi:type="dcterms:W3CDTF">2020-05-13T13:41:27Z</dcterms:modified>
</cp:coreProperties>
</file>